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1" r:id="rId3"/>
    <p:sldId id="267" r:id="rId4"/>
    <p:sldId id="268" r:id="rId5"/>
    <p:sldId id="262" r:id="rId6"/>
    <p:sldId id="260" r:id="rId7"/>
    <p:sldId id="263" r:id="rId8"/>
    <p:sldId id="259" r:id="rId9"/>
    <p:sldId id="264" r:id="rId10"/>
    <p:sldId id="266" r:id="rId11"/>
    <p:sldId id="269" r:id="rId12"/>
    <p:sldId id="258" r:id="rId13"/>
    <p:sldId id="25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16"/>
    <p:restoredTop sz="82599"/>
  </p:normalViewPr>
  <p:slideViewPr>
    <p:cSldViewPr snapToGrid="0" snapToObjects="1">
      <p:cViewPr varScale="1">
        <p:scale>
          <a:sx n="127" d="100"/>
          <a:sy n="127" d="100"/>
        </p:scale>
        <p:origin x="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178495-7A5D-1441-BD59-AC60B62192BE}" type="datetimeFigureOut">
              <a:rPr lang="en-US" smtClean="0"/>
              <a:t>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C68CA-8FC1-2143-9A28-1943EB908B78}" type="slidenum">
              <a:rPr lang="en-US" smtClean="0"/>
              <a:t>‹#›</a:t>
            </a:fld>
            <a:endParaRPr lang="en-US"/>
          </a:p>
        </p:txBody>
      </p:sp>
    </p:spTree>
    <p:extLst>
      <p:ext uri="{BB962C8B-B14F-4D97-AF65-F5344CB8AC3E}">
        <p14:creationId xmlns:p14="http://schemas.microsoft.com/office/powerpoint/2010/main" val="991444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Meg </a:t>
            </a:r>
            <a:r>
              <a:rPr lang="en-US" baseline="0" dirty="0" smtClean="0"/>
              <a:t> - What is the size of grid cells? And what is the motivation for using 9 of them again?</a:t>
            </a:r>
            <a:endParaRPr lang="en-US" dirty="0"/>
          </a:p>
        </p:txBody>
      </p:sp>
      <p:sp>
        <p:nvSpPr>
          <p:cNvPr id="4" name="Slide Number Placeholder 3"/>
          <p:cNvSpPr>
            <a:spLocks noGrp="1"/>
          </p:cNvSpPr>
          <p:nvPr>
            <p:ph type="sldNum" sz="quarter" idx="10"/>
          </p:nvPr>
        </p:nvSpPr>
        <p:spPr/>
        <p:txBody>
          <a:bodyPr/>
          <a:lstStyle/>
          <a:p>
            <a:fld id="{AD0C68CA-8FC1-2143-9A28-1943EB908B78}" type="slidenum">
              <a:rPr lang="en-US" smtClean="0"/>
              <a:t>2</a:t>
            </a:fld>
            <a:endParaRPr lang="en-US"/>
          </a:p>
        </p:txBody>
      </p:sp>
    </p:spTree>
    <p:extLst>
      <p:ext uri="{BB962C8B-B14F-4D97-AF65-F5344CB8AC3E}">
        <p14:creationId xmlns:p14="http://schemas.microsoft.com/office/powerpoint/2010/main" val="881758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7350071-F974-164C-98CB-25C7EB12E8BA}" type="datetimeFigureOut">
              <a:rPr lang="en-US" smtClean="0"/>
              <a:t>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249692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350071-F974-164C-98CB-25C7EB12E8BA}" type="datetimeFigureOut">
              <a:rPr lang="en-US" smtClean="0"/>
              <a:t>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470634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350071-F974-164C-98CB-25C7EB12E8BA}" type="datetimeFigureOut">
              <a:rPr lang="en-US" smtClean="0"/>
              <a:t>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558109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350071-F974-164C-98CB-25C7EB12E8BA}" type="datetimeFigureOut">
              <a:rPr lang="en-US" smtClean="0"/>
              <a:t>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196704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350071-F974-164C-98CB-25C7EB12E8BA}" type="datetimeFigureOut">
              <a:rPr lang="en-US" smtClean="0"/>
              <a:t>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824664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7350071-F974-164C-98CB-25C7EB12E8BA}" type="datetimeFigureOut">
              <a:rPr lang="en-US" smtClean="0"/>
              <a:t>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072831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7350071-F974-164C-98CB-25C7EB12E8BA}" type="datetimeFigureOut">
              <a:rPr lang="en-US" smtClean="0"/>
              <a:t>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801513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7350071-F974-164C-98CB-25C7EB12E8BA}" type="datetimeFigureOut">
              <a:rPr lang="en-US" smtClean="0"/>
              <a:t>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2019725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350071-F974-164C-98CB-25C7EB12E8BA}" type="datetimeFigureOut">
              <a:rPr lang="en-US" smtClean="0"/>
              <a:t>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247730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350071-F974-164C-98CB-25C7EB12E8BA}" type="datetimeFigureOut">
              <a:rPr lang="en-US" smtClean="0"/>
              <a:t>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788197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350071-F974-164C-98CB-25C7EB12E8BA}" type="datetimeFigureOut">
              <a:rPr lang="en-US" smtClean="0"/>
              <a:t>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9A82A1-F145-4245-B4FA-00EEC2DB6EC0}" type="slidenum">
              <a:rPr lang="en-US" smtClean="0"/>
              <a:t>‹#›</a:t>
            </a:fld>
            <a:endParaRPr lang="en-US"/>
          </a:p>
        </p:txBody>
      </p:sp>
    </p:spTree>
    <p:extLst>
      <p:ext uri="{BB962C8B-B14F-4D97-AF65-F5344CB8AC3E}">
        <p14:creationId xmlns:p14="http://schemas.microsoft.com/office/powerpoint/2010/main" val="1982636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350071-F974-164C-98CB-25C7EB12E8BA}" type="datetimeFigureOut">
              <a:rPr lang="en-US" smtClean="0"/>
              <a:t>2/1/18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9A82A1-F145-4245-B4FA-00EEC2DB6EC0}" type="slidenum">
              <a:rPr lang="en-US" smtClean="0"/>
              <a:t>‹#›</a:t>
            </a:fld>
            <a:endParaRPr lang="en-US"/>
          </a:p>
        </p:txBody>
      </p:sp>
    </p:spTree>
    <p:extLst>
      <p:ext uri="{BB962C8B-B14F-4D97-AF65-F5344CB8AC3E}">
        <p14:creationId xmlns:p14="http://schemas.microsoft.com/office/powerpoint/2010/main" val="1932132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dirty="0" smtClean="0"/>
              <a:t>Flexible water infrastructure planning under climate change uncertainty in Mombasa, Kenya</a:t>
            </a:r>
            <a:endParaRPr lang="en-US" sz="4400" dirty="0"/>
          </a:p>
        </p:txBody>
      </p:sp>
      <p:sp>
        <p:nvSpPr>
          <p:cNvPr id="3" name="Subtitle 2"/>
          <p:cNvSpPr>
            <a:spLocks noGrp="1"/>
          </p:cNvSpPr>
          <p:nvPr>
            <p:ph type="subTitle" idx="1"/>
          </p:nvPr>
        </p:nvSpPr>
        <p:spPr>
          <a:xfrm>
            <a:off x="3111500" y="4008438"/>
            <a:ext cx="5969000" cy="1655762"/>
          </a:xfrm>
        </p:spPr>
        <p:txBody>
          <a:bodyPr>
            <a:normAutofit lnSpcReduction="10000"/>
          </a:bodyPr>
          <a:lstStyle/>
          <a:p>
            <a:r>
              <a:rPr lang="en-US" dirty="0" smtClean="0"/>
              <a:t>Modeling approach, results, and validation for climate, hydrology, and reservoir design</a:t>
            </a:r>
          </a:p>
          <a:p>
            <a:endParaRPr lang="en-US" dirty="0"/>
          </a:p>
          <a:p>
            <a:r>
              <a:rPr lang="en-US" dirty="0" smtClean="0"/>
              <a:t>Sarah Fletcher and Megan </a:t>
            </a:r>
            <a:r>
              <a:rPr lang="en-US" dirty="0" err="1" smtClean="0"/>
              <a:t>Lickley</a:t>
            </a:r>
            <a:endParaRPr lang="en-US" dirty="0"/>
          </a:p>
        </p:txBody>
      </p:sp>
    </p:spTree>
    <p:extLst>
      <p:ext uri="{BB962C8B-B14F-4D97-AF65-F5344CB8AC3E}">
        <p14:creationId xmlns:p14="http://schemas.microsoft.com/office/powerpoint/2010/main" val="729295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Firm yield estimates</a:t>
            </a:r>
            <a:endParaRPr lang="en-US" dirty="0"/>
          </a:p>
        </p:txBody>
      </p:sp>
      <p:sp>
        <p:nvSpPr>
          <p:cNvPr id="5" name="Content Placeholder 4"/>
          <p:cNvSpPr>
            <a:spLocks noGrp="1"/>
          </p:cNvSpPr>
          <p:nvPr>
            <p:ph idx="1"/>
          </p:nvPr>
        </p:nvSpPr>
        <p:spPr/>
        <p:txBody>
          <a:bodyPr/>
          <a:lstStyle/>
          <a:p>
            <a:r>
              <a:rPr lang="en-US" dirty="0" smtClean="0"/>
              <a:t>Used sequent-peak algorithm </a:t>
            </a:r>
            <a:endParaRPr lang="en-US" dirty="0"/>
          </a:p>
        </p:txBody>
      </p:sp>
    </p:spTree>
    <p:extLst>
      <p:ext uri="{BB962C8B-B14F-4D97-AF65-F5344CB8AC3E}">
        <p14:creationId xmlns:p14="http://schemas.microsoft.com/office/powerpoint/2010/main" val="1157926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 comparing BMA time series to historical</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18149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76245" y="0"/>
            <a:ext cx="10439509" cy="6858000"/>
          </a:xfrm>
          <a:prstGeom prst="rect">
            <a:avLst/>
          </a:prstGeom>
        </p:spPr>
      </p:pic>
    </p:spTree>
    <p:extLst>
      <p:ext uri="{BB962C8B-B14F-4D97-AF65-F5344CB8AC3E}">
        <p14:creationId xmlns:p14="http://schemas.microsoft.com/office/powerpoint/2010/main" val="1465799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1511994" cy="6858000"/>
          </a:xfrm>
          <a:prstGeom prst="rect">
            <a:avLst/>
          </a:prstGeom>
        </p:spPr>
      </p:pic>
    </p:spTree>
    <p:extLst>
      <p:ext uri="{BB962C8B-B14F-4D97-AF65-F5344CB8AC3E}">
        <p14:creationId xmlns:p14="http://schemas.microsoft.com/office/powerpoint/2010/main" val="1475442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Hydrological modeling data</a:t>
            </a:r>
            <a:endParaRPr lang="en-US" dirty="0"/>
          </a:p>
        </p:txBody>
      </p:sp>
      <p:sp>
        <p:nvSpPr>
          <p:cNvPr id="3" name="Content Placeholder 2"/>
          <p:cNvSpPr>
            <a:spLocks noGrp="1"/>
          </p:cNvSpPr>
          <p:nvPr>
            <p:ph idx="1"/>
          </p:nvPr>
        </p:nvSpPr>
        <p:spPr/>
        <p:txBody>
          <a:bodyPr/>
          <a:lstStyle/>
          <a:p>
            <a:r>
              <a:rPr lang="en-US" dirty="0" smtClean="0"/>
              <a:t>Data:</a:t>
            </a:r>
          </a:p>
          <a:p>
            <a:pPr lvl="1"/>
            <a:r>
              <a:rPr lang="en-US" dirty="0" smtClean="0"/>
              <a:t>Streamflow: 1 gauge, monthly data from 1976-1990. Some missing data points filled in by gov’t study.</a:t>
            </a:r>
          </a:p>
          <a:p>
            <a:pPr lvl="1"/>
            <a:r>
              <a:rPr lang="en-US" dirty="0" smtClean="0"/>
              <a:t>P: CRU data for grid cells near Mombasa</a:t>
            </a:r>
          </a:p>
          <a:p>
            <a:pPr lvl="1"/>
            <a:r>
              <a:rPr lang="en-US" dirty="0" smtClean="0"/>
              <a:t>T: </a:t>
            </a:r>
            <a:r>
              <a:rPr lang="en-US" dirty="0" smtClean="0"/>
              <a:t>CRU data for grid cells near Mombasa</a:t>
            </a:r>
          </a:p>
          <a:p>
            <a:pPr lvl="1"/>
            <a:endParaRPr lang="en-US" dirty="0" smtClean="0"/>
          </a:p>
          <a:p>
            <a:r>
              <a:rPr lang="en-US" dirty="0" smtClean="0"/>
              <a:t>Notes</a:t>
            </a:r>
          </a:p>
          <a:p>
            <a:pPr lvl="1"/>
            <a:r>
              <a:rPr lang="en-US" dirty="0" smtClean="0"/>
              <a:t>Casey’s study and gov’t study use local rain gauge data. We use the CRU data to be consistent with the CMIP-5 projections. This leads to some differences in hydrological model.</a:t>
            </a:r>
            <a:endParaRPr lang="en-US" dirty="0"/>
          </a:p>
        </p:txBody>
      </p:sp>
    </p:spTree>
    <p:extLst>
      <p:ext uri="{BB962C8B-B14F-4D97-AF65-F5344CB8AC3E}">
        <p14:creationId xmlns:p14="http://schemas.microsoft.com/office/powerpoint/2010/main" val="51039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8048" y="0"/>
            <a:ext cx="11895904" cy="6858000"/>
          </a:xfrm>
          <a:prstGeom prst="rect">
            <a:avLst/>
          </a:prstGeom>
        </p:spPr>
      </p:pic>
    </p:spTree>
    <p:extLst>
      <p:ext uri="{BB962C8B-B14F-4D97-AF65-F5344CB8AC3E}">
        <p14:creationId xmlns:p14="http://schemas.microsoft.com/office/powerpoint/2010/main" val="1130074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03270" y="276824"/>
            <a:ext cx="8024017" cy="6028515"/>
          </a:xfrm>
          <a:prstGeom prst="rect">
            <a:avLst/>
          </a:prstGeom>
        </p:spPr>
      </p:pic>
    </p:spTree>
    <p:extLst>
      <p:ext uri="{BB962C8B-B14F-4D97-AF65-F5344CB8AC3E}">
        <p14:creationId xmlns:p14="http://schemas.microsoft.com/office/powerpoint/2010/main" val="539652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Hydrological model: CLIRUN II</a:t>
            </a:r>
            <a:endParaRPr lang="en-US" dirty="0"/>
          </a:p>
        </p:txBody>
      </p:sp>
      <p:sp>
        <p:nvSpPr>
          <p:cNvPr id="3" name="Content Placeholder 2"/>
          <p:cNvSpPr>
            <a:spLocks noGrp="1"/>
          </p:cNvSpPr>
          <p:nvPr>
            <p:ph idx="1"/>
          </p:nvPr>
        </p:nvSpPr>
        <p:spPr/>
        <p:txBody>
          <a:bodyPr/>
          <a:lstStyle/>
          <a:p>
            <a:r>
              <a:rPr lang="en-US" dirty="0" smtClean="0"/>
              <a:t>Designed for climate change impacts on runoff</a:t>
            </a:r>
          </a:p>
          <a:p>
            <a:r>
              <a:rPr lang="en-US" dirty="0" smtClean="0"/>
              <a:t>Lumped watershed, two-layer</a:t>
            </a:r>
          </a:p>
          <a:p>
            <a:r>
              <a:rPr lang="en-US" dirty="0" smtClean="0"/>
              <a:t>Inputs: T, P, PET</a:t>
            </a:r>
          </a:p>
          <a:p>
            <a:r>
              <a:rPr lang="en-US" dirty="0" smtClean="0"/>
              <a:t>Calibrated by minimizing square error to observed runoff, subject to constraints on the parameter values </a:t>
            </a:r>
          </a:p>
          <a:p>
            <a:endParaRPr lang="en-US" dirty="0"/>
          </a:p>
        </p:txBody>
      </p:sp>
    </p:spTree>
    <p:extLst>
      <p:ext uri="{BB962C8B-B14F-4D97-AF65-F5344CB8AC3E}">
        <p14:creationId xmlns:p14="http://schemas.microsoft.com/office/powerpoint/2010/main" val="201617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203276" y="431597"/>
            <a:ext cx="7784408" cy="6426403"/>
          </a:xfrm>
          <a:prstGeom prst="rect">
            <a:avLst/>
          </a:prstGeom>
        </p:spPr>
      </p:pic>
      <p:sp>
        <p:nvSpPr>
          <p:cNvPr id="6" name="TextBox 5"/>
          <p:cNvSpPr txBox="1"/>
          <p:nvPr/>
        </p:nvSpPr>
        <p:spPr>
          <a:xfrm>
            <a:off x="683289" y="1617784"/>
            <a:ext cx="2954215" cy="3693319"/>
          </a:xfrm>
          <a:prstGeom prst="rect">
            <a:avLst/>
          </a:prstGeom>
          <a:noFill/>
        </p:spPr>
        <p:txBody>
          <a:bodyPr wrap="square" rtlCol="0">
            <a:spAutoFit/>
          </a:bodyPr>
          <a:lstStyle/>
          <a:p>
            <a:endParaRPr lang="en-US" dirty="0"/>
          </a:p>
          <a:p>
            <a:pPr marL="285750" indent="-285750">
              <a:buFont typeface="Arial" charset="0"/>
              <a:buChar char="•"/>
            </a:pPr>
            <a:r>
              <a:rPr lang="en-US" dirty="0" smtClean="0"/>
              <a:t>Validation: Matches CRU PET data well </a:t>
            </a:r>
          </a:p>
          <a:p>
            <a:endParaRPr lang="en-US" dirty="0"/>
          </a:p>
          <a:p>
            <a:pPr marL="285750" indent="-285750">
              <a:buFont typeface="Arial" charset="0"/>
              <a:buChar char="•"/>
            </a:pPr>
            <a:r>
              <a:rPr lang="en-US" dirty="0" smtClean="0"/>
              <a:t>Each panel in plot is one year from 1976 to 1990</a:t>
            </a:r>
          </a:p>
          <a:p>
            <a:endParaRPr lang="en-US" dirty="0"/>
          </a:p>
          <a:p>
            <a:pPr marL="285750" indent="-285750">
              <a:buFont typeface="Arial" charset="0"/>
              <a:buChar char="•"/>
            </a:pPr>
            <a:r>
              <a:rPr lang="en-US" dirty="0" err="1" smtClean="0"/>
              <a:t>Tmax</a:t>
            </a:r>
            <a:r>
              <a:rPr lang="en-US" dirty="0" smtClean="0"/>
              <a:t> </a:t>
            </a:r>
            <a:r>
              <a:rPr lang="mr-IN" dirty="0" smtClean="0"/>
              <a:t>–</a:t>
            </a:r>
            <a:r>
              <a:rPr lang="en-US" dirty="0" smtClean="0"/>
              <a:t> </a:t>
            </a:r>
            <a:r>
              <a:rPr lang="en-US" dirty="0" err="1" smtClean="0"/>
              <a:t>Tmin</a:t>
            </a:r>
            <a:r>
              <a:rPr lang="en-US" dirty="0" smtClean="0"/>
              <a:t> difference assumed to be the same even in future climates. We could investigate sensitivity of this assumption. </a:t>
            </a:r>
            <a:endParaRPr lang="en-US" dirty="0"/>
          </a:p>
        </p:txBody>
      </p:sp>
      <p:sp>
        <p:nvSpPr>
          <p:cNvPr id="7" name="Title 6"/>
          <p:cNvSpPr>
            <a:spLocks noGrp="1"/>
          </p:cNvSpPr>
          <p:nvPr>
            <p:ph type="title"/>
          </p:nvPr>
        </p:nvSpPr>
        <p:spPr>
          <a:xfrm>
            <a:off x="556846" y="431597"/>
            <a:ext cx="5110424" cy="700000"/>
          </a:xfrm>
        </p:spPr>
        <p:txBody>
          <a:bodyPr>
            <a:normAutofit fontScale="90000"/>
          </a:bodyPr>
          <a:lstStyle/>
          <a:p>
            <a:r>
              <a:rPr lang="en-US" dirty="0" smtClean="0"/>
              <a:t>PET Calculated using </a:t>
            </a:r>
            <a:r>
              <a:rPr lang="en-US" smtClean="0"/>
              <a:t>Modified Hargreaves</a:t>
            </a:r>
            <a:endParaRPr lang="en-US"/>
          </a:p>
        </p:txBody>
      </p:sp>
    </p:spTree>
    <p:extLst>
      <p:ext uri="{BB962C8B-B14F-4D97-AF65-F5344CB8AC3E}">
        <p14:creationId xmlns:p14="http://schemas.microsoft.com/office/powerpoint/2010/main" val="1556163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CLIRUN calibration</a:t>
            </a:r>
            <a:endParaRPr lang="en-US" dirty="0"/>
          </a:p>
        </p:txBody>
      </p:sp>
      <p:sp>
        <p:nvSpPr>
          <p:cNvPr id="3" name="Content Placeholder 2"/>
          <p:cNvSpPr>
            <a:spLocks noGrp="1"/>
          </p:cNvSpPr>
          <p:nvPr>
            <p:ph idx="1"/>
          </p:nvPr>
        </p:nvSpPr>
        <p:spPr/>
        <p:txBody>
          <a:bodyPr/>
          <a:lstStyle/>
          <a:p>
            <a:r>
              <a:rPr lang="en-US" dirty="0" smtClean="0"/>
              <a:t>The search algorithm used is approximate and sensitive to initial values; a range of initial values was used to compare different calibration performance</a:t>
            </a:r>
          </a:p>
          <a:p>
            <a:r>
              <a:rPr lang="en-US" dirty="0" smtClean="0"/>
              <a:t>Given the limitations of the streamflow data, we also tested using Princeton Drought Monitor data to see if better calibration performance could be achieved. This streamflow data is modeled data using CRU P and T data. </a:t>
            </a:r>
          </a:p>
          <a:p>
            <a:r>
              <a:rPr lang="en-US" dirty="0" smtClean="0"/>
              <a:t>Validation: All of the streamflow was used in the calibration given the limited data. The calibration was verified by comparing MAR and estimated firm yield to two previous studies. </a:t>
            </a:r>
            <a:endParaRPr lang="en-US" dirty="0"/>
          </a:p>
        </p:txBody>
      </p:sp>
    </p:spTree>
    <p:extLst>
      <p:ext uri="{BB962C8B-B14F-4D97-AF65-F5344CB8AC3E}">
        <p14:creationId xmlns:p14="http://schemas.microsoft.com/office/powerpoint/2010/main" val="149035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7474" y="214400"/>
            <a:ext cx="3251479" cy="1325563"/>
          </a:xfrm>
        </p:spPr>
        <p:txBody>
          <a:bodyPr/>
          <a:lstStyle/>
          <a:p>
            <a:r>
              <a:rPr lang="en-US" smtClean="0"/>
              <a:t>CLIRUN Calibration</a:t>
            </a:r>
            <a:endParaRPr lang="en-US"/>
          </a:p>
        </p:txBody>
      </p:sp>
      <p:sp>
        <p:nvSpPr>
          <p:cNvPr id="4" name="TextBox 3"/>
          <p:cNvSpPr txBox="1"/>
          <p:nvPr/>
        </p:nvSpPr>
        <p:spPr>
          <a:xfrm>
            <a:off x="693336" y="1999622"/>
            <a:ext cx="2260879" cy="3693319"/>
          </a:xfrm>
          <a:prstGeom prst="rect">
            <a:avLst/>
          </a:prstGeom>
          <a:noFill/>
        </p:spPr>
        <p:txBody>
          <a:bodyPr wrap="square" rtlCol="0">
            <a:spAutoFit/>
          </a:bodyPr>
          <a:lstStyle/>
          <a:p>
            <a:pPr marL="285750" indent="-285750">
              <a:buFont typeface="Arial" charset="0"/>
              <a:buChar char="•"/>
            </a:pPr>
            <a:r>
              <a:rPr lang="en-US" dirty="0" smtClean="0"/>
              <a:t>Lowest RMSE of all attempts</a:t>
            </a:r>
          </a:p>
          <a:p>
            <a:pPr marL="285750" indent="-285750">
              <a:buFont typeface="Arial" charset="0"/>
              <a:buChar char="•"/>
            </a:pPr>
            <a:endParaRPr lang="en-US" dirty="0"/>
          </a:p>
          <a:p>
            <a:pPr marL="285750" indent="-285750">
              <a:buFont typeface="Arial" charset="0"/>
              <a:buChar char="•"/>
            </a:pPr>
            <a:r>
              <a:rPr lang="en-US" dirty="0" smtClean="0"/>
              <a:t>Uses measured gauge </a:t>
            </a:r>
          </a:p>
          <a:p>
            <a:pPr marL="285750" indent="-285750">
              <a:buFont typeface="Arial" charset="0"/>
              <a:buChar char="•"/>
            </a:pPr>
            <a:endParaRPr lang="en-US" dirty="0" smtClean="0"/>
          </a:p>
          <a:p>
            <a:pPr marL="285750" indent="-285750">
              <a:buFont typeface="Arial" charset="0"/>
              <a:buChar char="•"/>
            </a:pPr>
            <a:r>
              <a:rPr lang="en-US" dirty="0" smtClean="0"/>
              <a:t>Good visual match of both peaks and monthly averages</a:t>
            </a:r>
          </a:p>
          <a:p>
            <a:pPr marL="285750" indent="-285750">
              <a:buFont typeface="Arial" charset="0"/>
              <a:buChar char="•"/>
            </a:pPr>
            <a:endParaRPr lang="en-US" dirty="0" smtClean="0"/>
          </a:p>
          <a:p>
            <a:pPr marL="285750" indent="-285750">
              <a:buFont typeface="Arial" charset="0"/>
              <a:buChar char="•"/>
            </a:pPr>
            <a:r>
              <a:rPr lang="en-US" dirty="0" smtClean="0"/>
              <a:t>Parameter values reasonable </a:t>
            </a:r>
            <a:r>
              <a:rPr lang="mr-IN" dirty="0" smtClean="0"/>
              <a:t>–</a:t>
            </a:r>
            <a:r>
              <a:rPr lang="en-US" dirty="0" smtClean="0"/>
              <a:t> Ken, yes?</a:t>
            </a:r>
            <a:endParaRPr lang="en-US" dirty="0"/>
          </a:p>
        </p:txBody>
      </p:sp>
      <p:pic>
        <p:nvPicPr>
          <p:cNvPr id="7" name="Picture 6"/>
          <p:cNvPicPr>
            <a:picLocks noChangeAspect="1"/>
          </p:cNvPicPr>
          <p:nvPr/>
        </p:nvPicPr>
        <p:blipFill>
          <a:blip r:embed="rId2"/>
          <a:stretch>
            <a:fillRect/>
          </a:stretch>
        </p:blipFill>
        <p:spPr>
          <a:xfrm>
            <a:off x="3848518" y="0"/>
            <a:ext cx="8273780" cy="6858000"/>
          </a:xfrm>
          <a:prstGeom prst="rect">
            <a:avLst/>
          </a:prstGeom>
        </p:spPr>
      </p:pic>
      <p:sp>
        <p:nvSpPr>
          <p:cNvPr id="8" name="TextBox 7"/>
          <p:cNvSpPr txBox="1"/>
          <p:nvPr/>
        </p:nvSpPr>
        <p:spPr>
          <a:xfrm>
            <a:off x="3848518" y="5024176"/>
            <a:ext cx="834014" cy="369332"/>
          </a:xfrm>
          <a:prstGeom prst="rect">
            <a:avLst/>
          </a:prstGeom>
          <a:noFill/>
        </p:spPr>
        <p:txBody>
          <a:bodyPr wrap="square" rtlCol="0">
            <a:spAutoFit/>
          </a:bodyPr>
          <a:lstStyle/>
          <a:p>
            <a:r>
              <a:rPr lang="en-US" dirty="0" smtClean="0"/>
              <a:t>mm/d</a:t>
            </a:r>
            <a:endParaRPr lang="en-US" dirty="0"/>
          </a:p>
        </p:txBody>
      </p:sp>
    </p:spTree>
    <p:extLst>
      <p:ext uri="{BB962C8B-B14F-4D97-AF65-F5344CB8AC3E}">
        <p14:creationId xmlns:p14="http://schemas.microsoft.com/office/powerpoint/2010/main" val="1909853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Calibrated CLIRUN parameters</a:t>
            </a:r>
            <a:endParaRPr lang="en-US" dirty="0"/>
          </a:p>
        </p:txBody>
      </p:sp>
      <p:graphicFrame>
        <p:nvGraphicFramePr>
          <p:cNvPr id="3" name="Content Placeholder 3"/>
          <p:cNvGraphicFramePr>
            <a:graphicFrameLocks/>
          </p:cNvGraphicFramePr>
          <p:nvPr>
            <p:extLst>
              <p:ext uri="{D42A27DB-BD31-4B8C-83A1-F6EECF244321}">
                <p14:modId xmlns:p14="http://schemas.microsoft.com/office/powerpoint/2010/main" val="913573240"/>
              </p:ext>
            </p:extLst>
          </p:nvPr>
        </p:nvGraphicFramePr>
        <p:xfrm>
          <a:off x="838200" y="2806670"/>
          <a:ext cx="10782296" cy="1483360"/>
        </p:xfrm>
        <a:graphic>
          <a:graphicData uri="http://schemas.openxmlformats.org/drawingml/2006/table">
            <a:tbl>
              <a:tblPr firstRow="1" bandRow="1">
                <a:tableStyleId>{5C22544A-7EE6-4342-B048-85BDC9FD1C3A}</a:tableStyleId>
              </a:tblPr>
              <a:tblGrid>
                <a:gridCol w="1498596"/>
                <a:gridCol w="1196978"/>
                <a:gridCol w="1347787"/>
                <a:gridCol w="1347787"/>
                <a:gridCol w="1347787"/>
                <a:gridCol w="1347787"/>
                <a:gridCol w="1347787"/>
                <a:gridCol w="1347787"/>
              </a:tblGrid>
              <a:tr h="370840">
                <a:tc>
                  <a:txBody>
                    <a:bodyPr/>
                    <a:lstStyle/>
                    <a:p>
                      <a:endParaRPr lang="en-US" dirty="0"/>
                    </a:p>
                  </a:txBody>
                  <a:tcPr/>
                </a:tc>
                <a:tc>
                  <a:txBody>
                    <a:bodyPr/>
                    <a:lstStyle/>
                    <a:p>
                      <a:r>
                        <a:rPr lang="en-US" dirty="0" smtClean="0"/>
                        <a:t>sat</a:t>
                      </a:r>
                      <a:endParaRPr lang="en-US" dirty="0"/>
                    </a:p>
                  </a:txBody>
                  <a:tcPr/>
                </a:tc>
                <a:tc>
                  <a:txBody>
                    <a:bodyPr/>
                    <a:lstStyle/>
                    <a:p>
                      <a:r>
                        <a:rPr lang="en-US" dirty="0" smtClean="0"/>
                        <a:t>lm</a:t>
                      </a:r>
                      <a:endParaRPr lang="en-US" dirty="0"/>
                    </a:p>
                  </a:txBody>
                  <a:tcPr/>
                </a:tc>
                <a:tc>
                  <a:txBody>
                    <a:bodyPr/>
                    <a:lstStyle/>
                    <a:p>
                      <a:r>
                        <a:rPr lang="en-US" dirty="0" err="1" smtClean="0"/>
                        <a:t>ku</a:t>
                      </a:r>
                      <a:endParaRPr lang="en-US" dirty="0"/>
                    </a:p>
                  </a:txBody>
                  <a:tcPr/>
                </a:tc>
                <a:tc>
                  <a:txBody>
                    <a:bodyPr/>
                    <a:lstStyle/>
                    <a:p>
                      <a:r>
                        <a:rPr lang="en-US" dirty="0" err="1" smtClean="0"/>
                        <a:t>kp</a:t>
                      </a:r>
                      <a:endParaRPr lang="en-US" dirty="0"/>
                    </a:p>
                  </a:txBody>
                  <a:tcPr/>
                </a:tc>
                <a:tc>
                  <a:txBody>
                    <a:bodyPr/>
                    <a:lstStyle/>
                    <a:p>
                      <a:r>
                        <a:rPr lang="en-US" dirty="0" smtClean="0"/>
                        <a:t>kl</a:t>
                      </a:r>
                      <a:endParaRPr lang="en-US" dirty="0"/>
                    </a:p>
                  </a:txBody>
                  <a:tcPr/>
                </a:tc>
                <a:tc>
                  <a:txBody>
                    <a:bodyPr/>
                    <a:lstStyle/>
                    <a:p>
                      <a:r>
                        <a:rPr lang="en-US" dirty="0" smtClean="0"/>
                        <a:t>inter</a:t>
                      </a:r>
                      <a:endParaRPr lang="en-US" dirty="0"/>
                    </a:p>
                  </a:txBody>
                  <a:tcPr/>
                </a:tc>
                <a:tc>
                  <a:txBody>
                    <a:bodyPr/>
                    <a:lstStyle/>
                    <a:p>
                      <a:r>
                        <a:rPr lang="en-US" dirty="0" smtClean="0"/>
                        <a:t>over</a:t>
                      </a:r>
                      <a:endParaRPr lang="en-US" dirty="0"/>
                    </a:p>
                  </a:txBody>
                  <a:tcPr/>
                </a:tc>
              </a:tr>
              <a:tr h="370840">
                <a:tc>
                  <a:txBody>
                    <a:bodyPr/>
                    <a:lstStyle/>
                    <a:p>
                      <a:r>
                        <a:rPr lang="en-US" dirty="0" smtClean="0"/>
                        <a:t>Upper bound</a:t>
                      </a:r>
                      <a:endParaRPr lang="en-US" dirty="0"/>
                    </a:p>
                  </a:txBody>
                  <a:tcPr/>
                </a:tc>
                <a:tc>
                  <a:txBody>
                    <a:bodyPr/>
                    <a:lstStyle/>
                    <a:p>
                      <a:r>
                        <a:rPr lang="en-US" dirty="0" smtClean="0"/>
                        <a:t>200</a:t>
                      </a:r>
                      <a:endParaRPr lang="en-US" dirty="0"/>
                    </a:p>
                  </a:txBody>
                  <a:tcPr/>
                </a:tc>
                <a:tc>
                  <a:txBody>
                    <a:bodyPr/>
                    <a:lstStyle/>
                    <a:p>
                      <a:r>
                        <a:rPr lang="en-US" dirty="0" smtClean="0"/>
                        <a:t>200</a:t>
                      </a:r>
                      <a:endParaRPr lang="en-US" dirty="0"/>
                    </a:p>
                  </a:txBody>
                  <a:tcPr/>
                </a:tc>
                <a:tc>
                  <a:txBody>
                    <a:bodyPr/>
                    <a:lstStyle/>
                    <a:p>
                      <a:r>
                        <a:rPr lang="en-US" dirty="0" smtClean="0"/>
                        <a:t>1.9</a:t>
                      </a:r>
                      <a:endParaRPr lang="en-US" dirty="0"/>
                    </a:p>
                  </a:txBody>
                  <a:tcPr/>
                </a:tc>
                <a:tc>
                  <a:txBody>
                    <a:bodyPr/>
                    <a:lstStyle/>
                    <a:p>
                      <a:r>
                        <a:rPr lang="en-US" dirty="0" smtClean="0"/>
                        <a:t>.3</a:t>
                      </a:r>
                      <a:endParaRPr lang="en-US" dirty="0"/>
                    </a:p>
                  </a:txBody>
                  <a:tcPr/>
                </a:tc>
                <a:tc>
                  <a:txBody>
                    <a:bodyPr/>
                    <a:lstStyle/>
                    <a:p>
                      <a:r>
                        <a:rPr lang="en-US" dirty="0" smtClean="0"/>
                        <a:t>.5</a:t>
                      </a:r>
                      <a:endParaRPr lang="en-US" dirty="0"/>
                    </a:p>
                  </a:txBody>
                  <a:tcPr/>
                </a:tc>
                <a:tc>
                  <a:txBody>
                    <a:bodyPr/>
                    <a:lstStyle/>
                    <a:p>
                      <a:r>
                        <a:rPr lang="en-US" dirty="0" smtClean="0"/>
                        <a:t>1.1</a:t>
                      </a:r>
                      <a:endParaRPr lang="en-US" dirty="0"/>
                    </a:p>
                  </a:txBody>
                  <a:tcPr/>
                </a:tc>
                <a:tc>
                  <a:txBody>
                    <a:bodyPr/>
                    <a:lstStyle/>
                    <a:p>
                      <a:r>
                        <a:rPr lang="en-US" dirty="0" smtClean="0"/>
                        <a:t>.3</a:t>
                      </a:r>
                      <a:endParaRPr lang="en-US" dirty="0"/>
                    </a:p>
                  </a:txBody>
                  <a:tcPr/>
                </a:tc>
              </a:tr>
              <a:tr h="370840">
                <a:tc>
                  <a:txBody>
                    <a:bodyPr/>
                    <a:lstStyle/>
                    <a:p>
                      <a:r>
                        <a:rPr lang="en-US" dirty="0" smtClean="0"/>
                        <a:t>Lower bound</a:t>
                      </a:r>
                      <a:endParaRPr lang="en-US" dirty="0"/>
                    </a:p>
                  </a:txBody>
                  <a:tcPr/>
                </a:tc>
                <a:tc>
                  <a:txBody>
                    <a:bodyPr/>
                    <a:lstStyle/>
                    <a:p>
                      <a:r>
                        <a:rPr lang="en-US" dirty="0" smtClean="0"/>
                        <a:t>2</a:t>
                      </a:r>
                      <a:endParaRPr lang="en-US" dirty="0"/>
                    </a:p>
                  </a:txBody>
                  <a:tcPr/>
                </a:tc>
                <a:tc>
                  <a:txBody>
                    <a:bodyPr/>
                    <a:lstStyle/>
                    <a:p>
                      <a:r>
                        <a:rPr lang="en-US" dirty="0" smtClean="0"/>
                        <a:t>2</a:t>
                      </a:r>
                      <a:endParaRPr lang="en-US" dirty="0"/>
                    </a:p>
                  </a:txBody>
                  <a:tcPr/>
                </a:tc>
                <a:tc>
                  <a:txBody>
                    <a:bodyPr/>
                    <a:lstStyle/>
                    <a:p>
                      <a:r>
                        <a:rPr lang="en-US" dirty="0" smtClean="0"/>
                        <a:t>.001</a:t>
                      </a:r>
                      <a:endParaRPr lang="en-US" dirty="0"/>
                    </a:p>
                  </a:txBody>
                  <a:tcPr/>
                </a:tc>
                <a:tc>
                  <a:txBody>
                    <a:bodyPr/>
                    <a:lstStyle/>
                    <a:p>
                      <a:r>
                        <a:rPr lang="en-US" dirty="0" smtClean="0"/>
                        <a:t>.0001</a:t>
                      </a:r>
                      <a:endParaRPr lang="en-US" dirty="0"/>
                    </a:p>
                  </a:txBody>
                  <a:tcPr/>
                </a:tc>
                <a:tc>
                  <a:txBody>
                    <a:bodyPr/>
                    <a:lstStyle/>
                    <a:p>
                      <a:r>
                        <a:rPr lang="en-US" dirty="0" smtClean="0"/>
                        <a:t>.001</a:t>
                      </a:r>
                      <a:endParaRPr lang="en-US" dirty="0"/>
                    </a:p>
                  </a:txBody>
                  <a:tcPr/>
                </a:tc>
                <a:tc>
                  <a:txBody>
                    <a:bodyPr/>
                    <a:lstStyle/>
                    <a:p>
                      <a:r>
                        <a:rPr lang="en-US" dirty="0" smtClean="0"/>
                        <a:t>.6</a:t>
                      </a:r>
                      <a:endParaRPr lang="en-US" dirty="0"/>
                    </a:p>
                  </a:txBody>
                  <a:tcPr/>
                </a:tc>
                <a:tc>
                  <a:txBody>
                    <a:bodyPr/>
                    <a:lstStyle/>
                    <a:p>
                      <a:r>
                        <a:rPr lang="en-US" dirty="0" smtClean="0"/>
                        <a:t>.01</a:t>
                      </a:r>
                      <a:endParaRPr lang="en-US" dirty="0"/>
                    </a:p>
                  </a:txBody>
                  <a:tcPr/>
                </a:tc>
              </a:tr>
              <a:tr h="370840">
                <a:tc>
                  <a:txBody>
                    <a:bodyPr/>
                    <a:lstStyle/>
                    <a:p>
                      <a:r>
                        <a:rPr lang="en-US" dirty="0" smtClean="0"/>
                        <a:t>Calibrated</a:t>
                      </a:r>
                      <a:endParaRPr lang="en-US" dirty="0"/>
                    </a:p>
                  </a:txBody>
                  <a:tcPr/>
                </a:tc>
                <a:tc>
                  <a:txBody>
                    <a:bodyPr/>
                    <a:lstStyle/>
                    <a:p>
                      <a:r>
                        <a:rPr lang="is-IS" dirty="0" smtClean="0"/>
                        <a:t>4.125</a:t>
                      </a:r>
                      <a:endParaRPr lang="en-US" dirty="0"/>
                    </a:p>
                  </a:txBody>
                  <a:tcPr/>
                </a:tc>
                <a:tc>
                  <a:txBody>
                    <a:bodyPr/>
                    <a:lstStyle/>
                    <a:p>
                      <a:r>
                        <a:rPr lang="is-IS" dirty="0" smtClean="0"/>
                        <a:t>53.95</a:t>
                      </a:r>
                      <a:endParaRPr lang="en-US" dirty="0"/>
                    </a:p>
                  </a:txBody>
                  <a:tcPr/>
                </a:tc>
                <a:tc>
                  <a:txBody>
                    <a:bodyPr/>
                    <a:lstStyle/>
                    <a:p>
                      <a:r>
                        <a:rPr lang="is-IS" dirty="0" smtClean="0"/>
                        <a:t>0.148</a:t>
                      </a:r>
                      <a:endParaRPr lang="en-US" dirty="0"/>
                    </a:p>
                  </a:txBody>
                  <a:tcPr/>
                </a:tc>
                <a:tc>
                  <a:txBody>
                    <a:bodyPr/>
                    <a:lstStyle/>
                    <a:p>
                      <a:r>
                        <a:rPr lang="is-IS" smtClean="0"/>
                        <a:t>0.215</a:t>
                      </a:r>
                      <a:endParaRPr lang="en-US" dirty="0"/>
                    </a:p>
                  </a:txBody>
                  <a:tcPr/>
                </a:tc>
                <a:tc>
                  <a:txBody>
                    <a:bodyPr/>
                    <a:lstStyle/>
                    <a:p>
                      <a:r>
                        <a:rPr lang="is-IS" smtClean="0"/>
                        <a:t>0.00121</a:t>
                      </a:r>
                      <a:endParaRPr lang="en-US" dirty="0"/>
                    </a:p>
                  </a:txBody>
                  <a:tcPr/>
                </a:tc>
                <a:tc>
                  <a:txBody>
                    <a:bodyPr/>
                    <a:lstStyle/>
                    <a:p>
                      <a:r>
                        <a:rPr lang="is-IS" smtClean="0"/>
                        <a:t>0.625</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dirty="0" smtClean="0"/>
                        <a:t>0.16875</a:t>
                      </a:r>
                      <a:endParaRPr lang="en-US" dirty="0" smtClean="0"/>
                    </a:p>
                  </a:txBody>
                  <a:tcPr/>
                </a:tc>
              </a:tr>
            </a:tbl>
          </a:graphicData>
        </a:graphic>
      </p:graphicFrame>
      <p:sp>
        <p:nvSpPr>
          <p:cNvPr id="4" name="TextBox 3"/>
          <p:cNvSpPr txBox="1"/>
          <p:nvPr/>
        </p:nvSpPr>
        <p:spPr>
          <a:xfrm>
            <a:off x="1416818" y="4783015"/>
            <a:ext cx="7003701" cy="369332"/>
          </a:xfrm>
          <a:prstGeom prst="rect">
            <a:avLst/>
          </a:prstGeom>
          <a:noFill/>
        </p:spPr>
        <p:txBody>
          <a:bodyPr wrap="square" rtlCol="0">
            <a:spAutoFit/>
          </a:bodyPr>
          <a:lstStyle/>
          <a:p>
            <a:r>
              <a:rPr lang="en-US" dirty="0" smtClean="0"/>
              <a:t>Ken </a:t>
            </a:r>
            <a:r>
              <a:rPr lang="mr-IN" dirty="0" smtClean="0"/>
              <a:t>–</a:t>
            </a:r>
            <a:r>
              <a:rPr lang="en-US" dirty="0" smtClean="0"/>
              <a:t> perspectives on this?</a:t>
            </a:r>
            <a:endParaRPr lang="en-US" dirty="0"/>
          </a:p>
        </p:txBody>
      </p:sp>
    </p:spTree>
    <p:extLst>
      <p:ext uri="{BB962C8B-B14F-4D97-AF65-F5344CB8AC3E}">
        <p14:creationId xmlns:p14="http://schemas.microsoft.com/office/powerpoint/2010/main" val="159719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2800</TotalTime>
  <Words>404</Words>
  <Application>Microsoft Macintosh PowerPoint</Application>
  <PresentationFormat>Widescreen</PresentationFormat>
  <Paragraphs>75</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 Light</vt:lpstr>
      <vt:lpstr>Arial</vt:lpstr>
      <vt:lpstr>Calibri</vt:lpstr>
      <vt:lpstr>Mangal</vt:lpstr>
      <vt:lpstr>Office Theme</vt:lpstr>
      <vt:lpstr>Flexible water infrastructure planning under climate change uncertainty in Mombasa, Kenya</vt:lpstr>
      <vt:lpstr>Hydrological modeling data</vt:lpstr>
      <vt:lpstr>PowerPoint Presentation</vt:lpstr>
      <vt:lpstr>PowerPoint Presentation</vt:lpstr>
      <vt:lpstr>Hydrological model: CLIRUN II</vt:lpstr>
      <vt:lpstr>PET Calculated using Modified Hargreaves</vt:lpstr>
      <vt:lpstr>CLIRUN calibration</vt:lpstr>
      <vt:lpstr>CLIRUN Calibration</vt:lpstr>
      <vt:lpstr>Calibrated CLIRUN parameters</vt:lpstr>
      <vt:lpstr>Firm yield estimates</vt:lpstr>
      <vt:lpstr>Validation comparing BMA time series to historical</vt:lpstr>
      <vt:lpstr>PowerPoint Presentation</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Flexible water infrastructure planning under climate change uncertainty in Mombasa, Kenya</dc:title>
  <dc:creator>Microsoft Office User</dc:creator>
  <cp:lastModifiedBy>Microsoft Office User</cp:lastModifiedBy>
  <cp:revision>18</cp:revision>
  <dcterms:created xsi:type="dcterms:W3CDTF">2018-02-01T19:19:07Z</dcterms:created>
  <dcterms:modified xsi:type="dcterms:W3CDTF">2018-02-03T17:59:46Z</dcterms:modified>
</cp:coreProperties>
</file>

<file path=docProps/thumbnail.jpeg>
</file>